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7929EA-27B2-4103-ACD4-DC10C95C7905}" v="4" dt="2025-07-04T00:32:19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9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2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64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60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592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8288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162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365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33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97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9808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819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8185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8D0B7-CD87-4F53-A006-E1F61A3AFA7B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80BA6-01C2-4480-967A-93AFA992F5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25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id="{936D6A8C-F0D6-470A-81E4-8ED9BC72C1E8}"/>
              </a:ext>
            </a:extLst>
          </p:cNvPr>
          <p:cNvSpPr txBox="1">
            <a:spLocks/>
          </p:cNvSpPr>
          <p:nvPr/>
        </p:nvSpPr>
        <p:spPr>
          <a:xfrm>
            <a:off x="2090405" y="1672658"/>
            <a:ext cx="8278688" cy="23431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この研究発表の内容に関する利益相反事項は，</a:t>
            </a:r>
            <a:br>
              <a:rPr lang="en-US" altLang="ja-JP" sz="2800" b="1" dirty="0">
                <a:latin typeface="+mn-ea"/>
                <a:ea typeface="+mn-ea"/>
              </a:rPr>
            </a:br>
            <a:br>
              <a:rPr lang="en-US" altLang="ja-JP" sz="2800" b="1" dirty="0">
                <a:latin typeface="+mn-ea"/>
                <a:ea typeface="+mn-ea"/>
              </a:rPr>
            </a:br>
            <a:r>
              <a:rPr lang="ja-JP" altLang="en-US" sz="2800" b="1" dirty="0">
                <a:latin typeface="+mn-ea"/>
                <a:ea typeface="+mn-ea"/>
              </a:rPr>
              <a:t>☑ 　ありません</a:t>
            </a:r>
            <a:br>
              <a:rPr lang="ja-JP" altLang="en-US" sz="2800" b="1" dirty="0">
                <a:latin typeface="+mn-ea"/>
                <a:ea typeface="+mn-ea"/>
              </a:rPr>
            </a:br>
            <a:endParaRPr lang="ja-JP" altLang="en-US" sz="2800" b="1" dirty="0">
              <a:latin typeface="+mn-ea"/>
              <a:ea typeface="+mn-ea"/>
            </a:endParaRP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7083FA9C-6F3D-4B43-BE46-C78692293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1504" y="5493584"/>
            <a:ext cx="5076497" cy="1190996"/>
          </a:xfrm>
        </p:spPr>
        <p:txBody>
          <a:bodyPr>
            <a:noAutofit/>
          </a:bodyPr>
          <a:lstStyle/>
          <a:p>
            <a:pPr algn="l"/>
            <a:r>
              <a:rPr lang="ja-JP" altLang="en-US" sz="2000" b="1" dirty="0">
                <a:latin typeface="+mn-ea"/>
                <a:cs typeface="Meiryo UI" panose="020B0604030504040204" pitchFamily="50" charset="-128"/>
              </a:rPr>
              <a:t>公益社団法人</a:t>
            </a:r>
            <a:endParaRPr lang="en-US" altLang="ja-JP" sz="2000" b="1" dirty="0">
              <a:latin typeface="+mn-ea"/>
              <a:cs typeface="Meiryo UI" panose="020B0604030504040204" pitchFamily="50" charset="-128"/>
            </a:endParaRPr>
          </a:p>
          <a:p>
            <a:pPr algn="l"/>
            <a:r>
              <a:rPr lang="ja-JP" altLang="en-US" sz="2000" b="1" dirty="0">
                <a:latin typeface="+mn-ea"/>
                <a:cs typeface="Meiryo UI" panose="020B0604030504040204" pitchFamily="50" charset="-128"/>
              </a:rPr>
              <a:t>日本放射線</a:t>
            </a:r>
            <a:r>
              <a:rPr lang="ja-JP" altLang="en-US" sz="2000" b="1">
                <a:latin typeface="+mn-ea"/>
                <a:cs typeface="Meiryo UI" panose="020B0604030504040204" pitchFamily="50" charset="-128"/>
              </a:rPr>
              <a:t>技術学会北海道支部学術大会</a:t>
            </a:r>
            <a:endParaRPr lang="en-US" altLang="ja-JP" sz="2000" b="1" dirty="0">
              <a:latin typeface="+mn-ea"/>
              <a:cs typeface="Meiryo UI" panose="020B0604030504040204" pitchFamily="50" charset="-128"/>
            </a:endParaRPr>
          </a:p>
          <a:p>
            <a:pPr algn="l"/>
            <a:r>
              <a:rPr lang="ja-JP" altLang="en-US" sz="2000" b="1" dirty="0">
                <a:latin typeface="+mn-ea"/>
                <a:cs typeface="Meiryo UI" panose="020B0604030504040204" pitchFamily="50" charset="-128"/>
              </a:rPr>
              <a:t>第</a:t>
            </a:r>
            <a:r>
              <a:rPr lang="en-US" altLang="ja-JP" sz="2000" b="1" dirty="0">
                <a:latin typeface="+mn-ea"/>
                <a:cs typeface="Meiryo UI" panose="020B0604030504040204" pitchFamily="50" charset="-128"/>
              </a:rPr>
              <a:t>82</a:t>
            </a:r>
            <a:r>
              <a:rPr lang="ja-JP" altLang="en-US" sz="2000" b="1">
                <a:latin typeface="+mn-ea"/>
                <a:cs typeface="Meiryo UI" panose="020B0604030504040204" pitchFamily="50" charset="-128"/>
              </a:rPr>
              <a:t>回秋季学術</a:t>
            </a:r>
            <a:r>
              <a:rPr lang="ja-JP" altLang="en-US" sz="2000" b="1" dirty="0">
                <a:latin typeface="+mn-ea"/>
                <a:cs typeface="Meiryo UI" panose="020B0604030504040204" pitchFamily="50" charset="-128"/>
              </a:rPr>
              <a:t>大会</a:t>
            </a:r>
          </a:p>
        </p:txBody>
      </p:sp>
    </p:spTree>
    <p:extLst>
      <p:ext uri="{BB962C8B-B14F-4D97-AF65-F5344CB8AC3E}">
        <p14:creationId xmlns:p14="http://schemas.microsoft.com/office/powerpoint/2010/main" val="839742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D0E9FD6-C352-4B9E-9976-F0C592952B8C}"/>
              </a:ext>
            </a:extLst>
          </p:cNvPr>
          <p:cNvSpPr/>
          <p:nvPr/>
        </p:nvSpPr>
        <p:spPr>
          <a:xfrm>
            <a:off x="1886101" y="2373323"/>
            <a:ext cx="8573911" cy="2695388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 altLang="ja-JP" sz="900" b="1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2000" b="1" dirty="0">
                <a:solidFill>
                  <a:schemeClr val="tx1"/>
                </a:solidFill>
                <a:latin typeface="+mn-ea"/>
              </a:rPr>
              <a:t>例</a:t>
            </a:r>
            <a:endParaRPr lang="en-US" altLang="ja-JP" sz="2000" b="1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b="1" dirty="0">
                <a:solidFill>
                  <a:schemeClr val="tx1"/>
                </a:solidFill>
                <a:latin typeface="+mn-ea"/>
              </a:rPr>
              <a:t>　</a:t>
            </a:r>
            <a:endParaRPr lang="en-US" altLang="ja-JP" b="1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b="1" dirty="0">
                <a:solidFill>
                  <a:schemeClr val="tx1"/>
                </a:solidFill>
                <a:latin typeface="+mn-ea"/>
              </a:rPr>
              <a:t>✓　本研究（の一部）はＸＸＸＸＸ（助成金</a:t>
            </a:r>
            <a:r>
              <a:rPr lang="en-US" altLang="ja-JP" b="1" dirty="0">
                <a:solidFill>
                  <a:schemeClr val="tx1"/>
                </a:solidFill>
                <a:latin typeface="+mn-ea"/>
              </a:rPr>
              <a:t>No. </a:t>
            </a:r>
            <a:r>
              <a:rPr lang="en-US" altLang="ja-JP" b="1" dirty="0" err="1">
                <a:solidFill>
                  <a:schemeClr val="tx1"/>
                </a:solidFill>
                <a:latin typeface="+mn-ea"/>
              </a:rPr>
              <a:t>xxxxxxx</a:t>
            </a:r>
            <a:r>
              <a:rPr lang="ja-JP" altLang="en-US" b="1" dirty="0">
                <a:solidFill>
                  <a:schemeClr val="tx1"/>
                </a:solidFill>
                <a:latin typeface="+mn-ea"/>
              </a:rPr>
              <a:t>）の支援を受けた．</a:t>
            </a:r>
            <a:endParaRPr lang="en-US" altLang="ja-JP" b="1" dirty="0">
              <a:solidFill>
                <a:schemeClr val="tx1"/>
              </a:solidFill>
              <a:latin typeface="+mn-ea"/>
            </a:endParaRPr>
          </a:p>
          <a:p>
            <a:endParaRPr lang="en-US" altLang="ja-JP" b="1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b="1" dirty="0">
                <a:solidFill>
                  <a:schemeClr val="tx1"/>
                </a:solidFill>
                <a:latin typeface="+mn-ea"/>
              </a:rPr>
              <a:t>✓　著者ＡＡとＢＢは，ＸＸＸＸＸ（企業名）に属する社員である</a:t>
            </a:r>
            <a:r>
              <a:rPr lang="en-US" altLang="ja-JP" b="1" dirty="0">
                <a:solidFill>
                  <a:schemeClr val="tx1"/>
                </a:solidFill>
                <a:latin typeface="+mn-ea"/>
              </a:rPr>
              <a:t>.  </a:t>
            </a:r>
          </a:p>
          <a:p>
            <a:endParaRPr lang="en-US" altLang="ja-JP" b="1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b="1" dirty="0">
                <a:solidFill>
                  <a:schemeClr val="tx1"/>
                </a:solidFill>
                <a:latin typeface="+mn-ea"/>
              </a:rPr>
              <a:t>✓　使用した装置（　　）は，ＸＸＸＸＸ（企業名）から提供されたものである．</a:t>
            </a:r>
            <a:endParaRPr lang="en-US" altLang="ja-JP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048F4C39-7777-4D5C-A83C-750458452356}"/>
              </a:ext>
            </a:extLst>
          </p:cNvPr>
          <p:cNvSpPr txBox="1">
            <a:spLocks/>
          </p:cNvSpPr>
          <p:nvPr/>
        </p:nvSpPr>
        <p:spPr>
          <a:xfrm>
            <a:off x="2033711" y="589679"/>
            <a:ext cx="8278688" cy="17836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この研究発表の内容に関する利益相反事項は，</a:t>
            </a:r>
            <a:br>
              <a:rPr lang="en-US" altLang="ja-JP" sz="2800" b="1" dirty="0">
                <a:latin typeface="+mn-ea"/>
                <a:ea typeface="+mn-ea"/>
              </a:rPr>
            </a:br>
            <a:br>
              <a:rPr lang="en-US" altLang="ja-JP" sz="2800" b="1" dirty="0">
                <a:latin typeface="+mn-ea"/>
                <a:ea typeface="+mn-ea"/>
              </a:rPr>
            </a:br>
            <a:r>
              <a:rPr lang="ja-JP" altLang="en-US" sz="2800" b="1" dirty="0">
                <a:latin typeface="+mn-ea"/>
                <a:ea typeface="+mn-ea"/>
              </a:rPr>
              <a:t>☑ 　あります</a:t>
            </a:r>
            <a:br>
              <a:rPr lang="ja-JP" altLang="en-US" sz="2800" b="1" dirty="0">
                <a:latin typeface="+mn-ea"/>
                <a:ea typeface="+mn-ea"/>
              </a:rPr>
            </a:br>
            <a:endParaRPr lang="ja-JP" altLang="en-US" sz="2800" b="1" dirty="0">
              <a:latin typeface="+mn-ea"/>
              <a:ea typeface="+mn-ea"/>
            </a:endParaRPr>
          </a:p>
        </p:txBody>
      </p:sp>
      <p:sp>
        <p:nvSpPr>
          <p:cNvPr id="2" name="サブタイトル 2">
            <a:extLst>
              <a:ext uri="{FF2B5EF4-FFF2-40B4-BE49-F238E27FC236}">
                <a16:creationId xmlns:a16="http://schemas.microsoft.com/office/drawing/2014/main" id="{4062DCDA-AAE0-EE9F-7C24-AD20D98184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1504" y="5493584"/>
            <a:ext cx="5076497" cy="1190996"/>
          </a:xfrm>
        </p:spPr>
        <p:txBody>
          <a:bodyPr>
            <a:noAutofit/>
          </a:bodyPr>
          <a:lstStyle/>
          <a:p>
            <a:pPr algn="l"/>
            <a:r>
              <a:rPr lang="ja-JP" altLang="en-US" sz="2000" b="1" dirty="0">
                <a:latin typeface="+mn-ea"/>
                <a:cs typeface="Meiryo UI" panose="020B0604030504040204" pitchFamily="50" charset="-128"/>
              </a:rPr>
              <a:t>公益社団法人</a:t>
            </a:r>
            <a:endParaRPr lang="en-US" altLang="ja-JP" sz="2000" b="1" dirty="0">
              <a:latin typeface="+mn-ea"/>
              <a:cs typeface="Meiryo UI" panose="020B0604030504040204" pitchFamily="50" charset="-128"/>
            </a:endParaRPr>
          </a:p>
          <a:p>
            <a:pPr algn="l"/>
            <a:r>
              <a:rPr lang="ja-JP" altLang="en-US" sz="2000" b="1" dirty="0">
                <a:latin typeface="+mn-ea"/>
                <a:cs typeface="Meiryo UI" panose="020B0604030504040204" pitchFamily="50" charset="-128"/>
              </a:rPr>
              <a:t>日本放射線</a:t>
            </a:r>
            <a:r>
              <a:rPr lang="ja-JP" altLang="en-US" sz="2000" b="1">
                <a:latin typeface="+mn-ea"/>
                <a:cs typeface="Meiryo UI" panose="020B0604030504040204" pitchFamily="50" charset="-128"/>
              </a:rPr>
              <a:t>技術学会北海道支部学術大会</a:t>
            </a:r>
            <a:endParaRPr lang="en-US" altLang="ja-JP" sz="2000" b="1" dirty="0">
              <a:latin typeface="+mn-ea"/>
              <a:cs typeface="Meiryo UI" panose="020B0604030504040204" pitchFamily="50" charset="-128"/>
            </a:endParaRPr>
          </a:p>
          <a:p>
            <a:pPr algn="l"/>
            <a:r>
              <a:rPr lang="ja-JP" altLang="en-US" sz="2000" b="1" dirty="0">
                <a:latin typeface="+mn-ea"/>
                <a:cs typeface="Meiryo UI" panose="020B0604030504040204" pitchFamily="50" charset="-128"/>
              </a:rPr>
              <a:t>第</a:t>
            </a:r>
            <a:r>
              <a:rPr lang="en-US" altLang="ja-JP" sz="2000" b="1" dirty="0">
                <a:latin typeface="+mn-ea"/>
                <a:cs typeface="Meiryo UI" panose="020B0604030504040204" pitchFamily="50" charset="-128"/>
              </a:rPr>
              <a:t>82</a:t>
            </a:r>
            <a:r>
              <a:rPr lang="ja-JP" altLang="en-US" sz="2000" b="1">
                <a:latin typeface="+mn-ea"/>
                <a:cs typeface="Meiryo UI" panose="020B0604030504040204" pitchFamily="50" charset="-128"/>
              </a:rPr>
              <a:t>回秋季学術</a:t>
            </a:r>
            <a:r>
              <a:rPr lang="ja-JP" altLang="en-US" sz="2000" b="1" dirty="0">
                <a:latin typeface="+mn-ea"/>
                <a:cs typeface="Meiryo UI" panose="020B0604030504040204" pitchFamily="50" charset="-128"/>
              </a:rPr>
              <a:t>大会</a:t>
            </a:r>
          </a:p>
        </p:txBody>
      </p:sp>
    </p:spTree>
    <p:extLst>
      <p:ext uri="{BB962C8B-B14F-4D97-AF65-F5344CB8AC3E}">
        <p14:creationId xmlns:p14="http://schemas.microsoft.com/office/powerpoint/2010/main" val="992126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1a8c1b1-03cd-4e74-b788-09bd1beebd6d" xsi:nil="true"/>
    <lcf76f155ced4ddcb4097134ff3c332f xmlns="6c502f8a-71ea-4e74-a469-4a5511ae360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55741C3395D73439AC29085BBA0212E" ma:contentTypeVersion="17" ma:contentTypeDescription="新しいドキュメントを作成します。" ma:contentTypeScope="" ma:versionID="313142530bb2b769f3f7df950deae766">
  <xsd:schema xmlns:xsd="http://www.w3.org/2001/XMLSchema" xmlns:xs="http://www.w3.org/2001/XMLSchema" xmlns:p="http://schemas.microsoft.com/office/2006/metadata/properties" xmlns:ns2="6c502f8a-71ea-4e74-a469-4a5511ae3609" xmlns:ns3="21a8c1b1-03cd-4e74-b788-09bd1beebd6d" targetNamespace="http://schemas.microsoft.com/office/2006/metadata/properties" ma:root="true" ma:fieldsID="b017e60f343cf722ab6615c27de595c8" ns2:_="" ns3:_="">
    <xsd:import namespace="6c502f8a-71ea-4e74-a469-4a5511ae3609"/>
    <xsd:import namespace="21a8c1b1-03cd-4e74-b788-09bd1beebd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502f8a-71ea-4e74-a469-4a5511ae36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8bea7cac-c368-468c-a928-bd2c1f4f78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a8c1b1-03cd-4e74-b788-09bd1beebd6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ea9b2b6c-580c-4d2e-aed7-aa5d52337494}" ma:internalName="TaxCatchAll" ma:showField="CatchAllData" ma:web="21a8c1b1-03cd-4e74-b788-09bd1beebd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770876-B1B7-472F-AF3D-9F72736A54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5D097A-6F12-4431-AC9F-AFA302674328}">
  <ds:schemaRefs>
    <ds:schemaRef ds:uri="http://schemas.microsoft.com/office/2006/metadata/properties"/>
    <ds:schemaRef ds:uri="http://schemas.microsoft.com/office/infopath/2007/PartnerControls"/>
    <ds:schemaRef ds:uri="21a8c1b1-03cd-4e74-b788-09bd1beebd6d"/>
    <ds:schemaRef ds:uri="6c502f8a-71ea-4e74-a469-4a5511ae3609"/>
  </ds:schemaRefs>
</ds:datastoreItem>
</file>

<file path=customXml/itemProps3.xml><?xml version="1.0" encoding="utf-8"?>
<ds:datastoreItem xmlns:ds="http://schemas.openxmlformats.org/officeDocument/2006/customXml" ds:itemID="{3FA5E04E-CC66-46B6-B675-834455A7B0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502f8a-71ea-4e74-a469-4a5511ae3609"/>
    <ds:schemaRef ds:uri="21a8c1b1-03cd-4e74-b788-09bd1beebd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57</TotalTime>
  <Words>123</Words>
  <Application>Microsoft Office PowerPoint</Application>
  <PresentationFormat>ワイド画面</PresentationFormat>
  <Paragraphs>16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Disclosure of  Conflict of Interest (COI)</dc:title>
  <dc:creator>白石順二</dc:creator>
  <cp:lastModifiedBy>旭川医大 核医学</cp:lastModifiedBy>
  <cp:revision>16</cp:revision>
  <dcterms:created xsi:type="dcterms:W3CDTF">2021-07-01T07:13:00Z</dcterms:created>
  <dcterms:modified xsi:type="dcterms:W3CDTF">2026-10-08T11:19:51Z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0x010100655741C3395D73439AC29085BBA0212E</vt:lpwstr>
  </property>
  <property fmtid="{D5CDD505-2E9C-101B-9397-08002B2CF9AE}" pid="3" name="MediaServiceImageTags">
    <vt:lpwstr/>
  </property>
</Properties>
</file>